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72" r:id="rId3"/>
  </p:sldMasterIdLst>
  <p:notesMasterIdLst>
    <p:notesMasterId r:id="rId23"/>
  </p:notesMasterIdLst>
  <p:sldIdLst>
    <p:sldId id="27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</p:sldIdLst>
  <p:sldSz cx="9144000" cy="5143500" type="screen16x9"/>
  <p:notesSz cx="6858000" cy="9144000"/>
  <p:embeddedFontLst>
    <p:embeddedFont>
      <p:font typeface="Lato" panose="020B060402020202020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Montserrat" panose="020B0604020202020204" charset="0"/>
      <p:regular r:id="rId30"/>
      <p:bold r:id="rId31"/>
    </p:embeddedFont>
    <p:embeddedFont>
      <p:font typeface="Roboto" panose="020B060402020202020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Raleway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-81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12382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2433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4078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565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50">
                <a:solidFill>
                  <a:srgbClr val="002244"/>
                </a:solidFill>
                <a:highlight>
                  <a:srgbClr val="FFFFFF"/>
                </a:highlight>
              </a:rPr>
              <a:t>To stay competitive, it’s just as important to listen to what people are saying about your competitors. Maybe people can’t say enough great things about Competitor X and their service, or maybe they’re getting berated with complaints — either way — knowing what customers and prospects like and don’t like is extremely valuable.</a:t>
            </a:r>
          </a:p>
        </p:txBody>
      </p:sp>
    </p:spTree>
    <p:extLst>
      <p:ext uri="{BB962C8B-B14F-4D97-AF65-F5344CB8AC3E}">
        <p14:creationId xmlns:p14="http://schemas.microsoft.com/office/powerpoint/2010/main" val="4018812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8962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2205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2165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2291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098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4983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95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6454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101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50">
                <a:solidFill>
                  <a:srgbClr val="002244"/>
                </a:solidFill>
                <a:highlight>
                  <a:srgbClr val="FFFFFF"/>
                </a:highlight>
              </a:rPr>
              <a:t>This is where tracking responses (#4) and having some responses prepared ahead of time (#2) can save a lot of time and prevent customer service headaches.</a:t>
            </a:r>
          </a:p>
        </p:txBody>
      </p:sp>
    </p:spTree>
    <p:extLst>
      <p:ext uri="{BB962C8B-B14F-4D97-AF65-F5344CB8AC3E}">
        <p14:creationId xmlns:p14="http://schemas.microsoft.com/office/powerpoint/2010/main" val="3543819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854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25064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0223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3" tIns="91423" rIns="91423" bIns="91423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3" tIns="91423" rIns="91423" bIns="91423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3" tIns="91423" rIns="91423" bIns="91423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3" tIns="91423" rIns="91423" bIns="91423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3" tIns="91423" rIns="91423" bIns="91423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3" tIns="91423" rIns="91423" bIns="91423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3" tIns="91423" rIns="91423" bIns="91423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29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69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257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55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71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55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53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3" tIns="91423" rIns="91423" bIns="91423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3" tIns="91423" rIns="91423" bIns="91423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20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85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383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5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72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46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96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68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596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15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3" tIns="91423" rIns="91423" bIns="91423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3" tIns="91423" rIns="91423" bIns="91423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3" tIns="91423" rIns="91423" bIns="91423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02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60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162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8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3" tIns="91423" rIns="91423" bIns="91423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3" tIns="91423" rIns="91423" bIns="91423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3" tIns="91423" rIns="91423" bIns="91423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3" tIns="91423" rIns="91423" bIns="91423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3" tIns="91423" rIns="91423" bIns="91423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3" tIns="91423" rIns="91423" bIns="91423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3" tIns="91423" rIns="91423" bIns="91423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3" tIns="91423" rIns="91423" bIns="91423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3" tIns="91423" rIns="91423" bIns="91423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3" tIns="91423" rIns="91423" bIns="91423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3" tIns="91423" rIns="91423" bIns="91423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3" tIns="91423" rIns="91423" bIns="91423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3" tIns="91423" rIns="91423" bIns="91423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3" tIns="91423" rIns="91423" bIns="91423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3" tIns="91423" rIns="91423" bIns="91423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3" tIns="91423" rIns="91423" bIns="91423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3" tIns="91423" rIns="91423" bIns="91423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3" tIns="91423" rIns="91423" bIns="91423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3" tIns="91423" rIns="91423" bIns="91423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3" tIns="91423" rIns="91423" bIns="91423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3" tIns="91423" rIns="91423" bIns="91423" anchor="ctr" anchorCtr="0">
            <a:noAutofit/>
          </a:bodyPr>
          <a:lstStyle/>
          <a:p>
            <a:pPr algn="r"/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algn="r"/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F98A46B3-7067-44F6-9CA4-854FCED51FE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/>
              <a:t>10/19/2017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5C1779BF-AFA6-4D05-AAB3-B75F4C02F048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83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57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98A46B3-7067-44F6-9CA4-854FCED51FE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/>
              <a:t>10/19/2017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C1779BF-AFA6-4D05-AAB3-B75F4C02F048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65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346" y="1808562"/>
            <a:ext cx="8243887" cy="20490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266700"/>
          </a:effectLst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srgbClr val="002060"/>
                </a:solidFill>
              </a:rPr>
              <a:t>Managing Online Reviews </a:t>
            </a:r>
            <a:r>
              <a:rPr lang="en-US" sz="4500" b="1" dirty="0">
                <a:solidFill>
                  <a:srgbClr val="002060"/>
                </a:solidFill>
              </a:rPr>
              <a:t/>
            </a:r>
            <a:br>
              <a:rPr lang="en-US" sz="4500" b="1" dirty="0">
                <a:solidFill>
                  <a:srgbClr val="002060"/>
                </a:solidFill>
              </a:rPr>
            </a:br>
            <a:r>
              <a:rPr lang="en-US" sz="4500" b="1" dirty="0">
                <a:solidFill>
                  <a:srgbClr val="002060"/>
                </a:solidFill>
              </a:rPr>
              <a:t>and </a:t>
            </a:r>
            <a:r>
              <a:rPr lang="en-US" sz="4500" b="1" dirty="0">
                <a:solidFill>
                  <a:srgbClr val="002060"/>
                </a:solidFill>
              </a:rPr>
              <a:t>Dealing With </a:t>
            </a:r>
            <a:r>
              <a:rPr lang="en-US" sz="4500" b="1" dirty="0">
                <a:solidFill>
                  <a:srgbClr val="002060"/>
                </a:solidFill>
              </a:rPr>
              <a:t/>
            </a:r>
            <a:br>
              <a:rPr lang="en-US" sz="4500" b="1" dirty="0">
                <a:solidFill>
                  <a:srgbClr val="002060"/>
                </a:solidFill>
              </a:rPr>
            </a:br>
            <a:r>
              <a:rPr lang="en-US" sz="4500" b="1" dirty="0">
                <a:solidFill>
                  <a:srgbClr val="002060"/>
                </a:solidFill>
              </a:rPr>
              <a:t>Potential </a:t>
            </a:r>
            <a:r>
              <a:rPr lang="en-US" sz="4500" b="1" dirty="0">
                <a:solidFill>
                  <a:srgbClr val="002060"/>
                </a:solidFill>
              </a:rPr>
              <a:t>PR Challenges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64296"/>
            <a:ext cx="3300413" cy="14930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73651" y="4180197"/>
            <a:ext cx="4127500" cy="946412"/>
          </a:xfrm>
          <a:prstGeom prst="rect">
            <a:avLst/>
          </a:prstGeom>
        </p:spPr>
        <p:txBody>
          <a:bodyPr wrap="square" lIns="68577" tIns="34289" rIns="68577" bIns="34289">
            <a:spAutoFit/>
            <a:scene3d>
              <a:camera prst="orthographicFront"/>
              <a:lightRig rig="threePt" dir="t"/>
            </a:scene3d>
            <a:sp3d contourW="50800"/>
          </a:bodyPr>
          <a:lstStyle/>
          <a:p>
            <a:pPr defTabSz="685766"/>
            <a:r>
              <a:rPr lang="en-US" b="1" kern="12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Calibri" panose="020F0502020204030204"/>
                <a:ea typeface="+mn-ea"/>
                <a:cs typeface="+mn-cs"/>
              </a:rPr>
              <a:t>Speakers</a:t>
            </a:r>
          </a:p>
          <a:p>
            <a:pPr defTabSz="685766"/>
            <a:r>
              <a:rPr lang="en-US" b="1" kern="1200" dirty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anose="020F0502020204030204"/>
                <a:ea typeface="+mn-ea"/>
                <a:cs typeface="+mn-cs"/>
              </a:rPr>
              <a:t>Bill Faeth </a:t>
            </a:r>
            <a:r>
              <a:rPr lang="en-US" i="1" kern="1200" dirty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anose="020F0502020204030204"/>
                <a:ea typeface="+mn-ea"/>
                <a:cs typeface="+mn-cs"/>
              </a:rPr>
              <a:t>of Inbound Marketing Agents/Limo University </a:t>
            </a:r>
            <a:r>
              <a:rPr lang="en-US" b="1" kern="1200" dirty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anose="020F0502020204030204"/>
                <a:ea typeface="+mn-ea"/>
                <a:cs typeface="+mn-cs"/>
              </a:rPr>
              <a:t/>
            </a:r>
            <a:br>
              <a:rPr lang="en-US" b="1" kern="1200" dirty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anose="020F0502020204030204"/>
                <a:ea typeface="+mn-ea"/>
                <a:cs typeface="+mn-cs"/>
              </a:rPr>
            </a:br>
            <a:r>
              <a:rPr lang="en-US" b="1" kern="1200" dirty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anose="020F0502020204030204"/>
                <a:ea typeface="+mn-ea"/>
                <a:cs typeface="+mn-cs"/>
              </a:rPr>
              <a:t>Faith Glasgow </a:t>
            </a:r>
            <a:r>
              <a:rPr lang="en-US" i="1" kern="1200" dirty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Calibri" panose="020F0502020204030204"/>
                <a:ea typeface="+mn-ea"/>
                <a:cs typeface="+mn-cs"/>
              </a:rPr>
              <a:t>of Peak Limousine</a:t>
            </a:r>
            <a:endParaRPr lang="en-US" i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525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877300" y="2007675"/>
            <a:ext cx="7389300" cy="1541100"/>
          </a:xfrm>
          <a:prstGeom prst="rect">
            <a:avLst/>
          </a:prstGeom>
        </p:spPr>
        <p:txBody>
          <a:bodyPr wrap="square" lIns="91423" tIns="91423" rIns="91423" bIns="91423" anchor="t" anchorCtr="0">
            <a:noAutofit/>
          </a:bodyPr>
          <a:lstStyle/>
          <a:p>
            <a:pPr algn="ctr">
              <a:buClr>
                <a:schemeClr val="dk1"/>
              </a:buClr>
              <a:buSzPct val="42307"/>
              <a:buNone/>
            </a:pPr>
            <a:r>
              <a:rPr lang="en" sz="26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Add both positive and negative comments to your client profile’s so your staff is in the know when communicating with your client’s.</a:t>
            </a:r>
          </a:p>
        </p:txBody>
      </p:sp>
      <p:sp>
        <p:nvSpPr>
          <p:cNvPr id="134" name="Shape 134"/>
          <p:cNvSpPr/>
          <p:nvPr/>
        </p:nvSpPr>
        <p:spPr>
          <a:xfrm>
            <a:off x="0" y="4599225"/>
            <a:ext cx="9144000" cy="543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3" tIns="91423" rIns="91423" bIns="91423" anchor="ctr" anchorCtr="0">
            <a:noAutofit/>
          </a:bodyPr>
          <a:lstStyle/>
          <a:p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076" y="4704582"/>
            <a:ext cx="1343324" cy="332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 descr="peak-limo-logo-v3-304-x-9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8838" y="4704576"/>
            <a:ext cx="678774" cy="33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1049650" y="310125"/>
            <a:ext cx="7044600" cy="647100"/>
          </a:xfrm>
          <a:prstGeom prst="rect">
            <a:avLst/>
          </a:prstGeom>
          <a:noFill/>
          <a:ln>
            <a:noFill/>
          </a:ln>
        </p:spPr>
        <p:txBody>
          <a:bodyPr wrap="square" lIns="91423" tIns="91423" rIns="91423" bIns="91423" anchor="t" anchorCtr="0">
            <a:noAutofit/>
          </a:bodyPr>
          <a:lstStyle/>
          <a:p>
            <a:pPr algn="ctr"/>
            <a:r>
              <a:rPr lang="en" sz="3400" b="1">
                <a:solidFill>
                  <a:srgbClr val="EC6835"/>
                </a:solidFill>
                <a:latin typeface="Raleway"/>
                <a:ea typeface="Raleway"/>
                <a:cs typeface="Raleway"/>
                <a:sym typeface="Raleway"/>
              </a:rPr>
              <a:t>ADD REVIEWS &amp; COMMENTS</a:t>
            </a:r>
          </a:p>
        </p:txBody>
      </p:sp>
      <p:cxnSp>
        <p:nvCxnSpPr>
          <p:cNvPr id="138" name="Shape 138"/>
          <p:cNvCxnSpPr/>
          <p:nvPr/>
        </p:nvCxnSpPr>
        <p:spPr>
          <a:xfrm>
            <a:off x="1266325" y="1006688"/>
            <a:ext cx="6778200" cy="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3800" y="3113955"/>
            <a:ext cx="9116400" cy="703800"/>
          </a:xfrm>
          <a:prstGeom prst="rect">
            <a:avLst/>
          </a:prstGeom>
        </p:spPr>
        <p:txBody>
          <a:bodyPr wrap="square" lIns="91423" tIns="91423" rIns="91423" bIns="91423" anchor="t" anchorCtr="0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" sz="3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Be </a:t>
            </a:r>
            <a:r>
              <a:rPr lang="en" sz="3400" b="1">
                <a:solidFill>
                  <a:srgbClr val="EC6835"/>
                </a:solidFill>
                <a:latin typeface="Montserrat"/>
                <a:ea typeface="Montserrat"/>
                <a:cs typeface="Montserrat"/>
                <a:sym typeface="Montserrat"/>
              </a:rPr>
              <a:t>friendly</a:t>
            </a:r>
            <a:r>
              <a:rPr lang="en" sz="3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en" sz="3400" b="1">
                <a:solidFill>
                  <a:srgbClr val="EC6835"/>
                </a:solidFill>
                <a:latin typeface="Montserrat"/>
                <a:ea typeface="Montserrat"/>
                <a:cs typeface="Montserrat"/>
                <a:sym typeface="Montserrat"/>
              </a:rPr>
              <a:t>personal</a:t>
            </a:r>
          </a:p>
        </p:txBody>
      </p:sp>
      <p:sp>
        <p:nvSpPr>
          <p:cNvPr id="144" name="Shape 144"/>
          <p:cNvSpPr/>
          <p:nvPr/>
        </p:nvSpPr>
        <p:spPr>
          <a:xfrm>
            <a:off x="-20625" y="0"/>
            <a:ext cx="9234900" cy="2332500"/>
          </a:xfrm>
          <a:prstGeom prst="rect">
            <a:avLst/>
          </a:prstGeom>
          <a:solidFill>
            <a:srgbClr val="EC6835"/>
          </a:solidFill>
          <a:ln>
            <a:noFill/>
          </a:ln>
        </p:spPr>
        <p:txBody>
          <a:bodyPr wrap="square" lIns="91423" tIns="91423" rIns="91423" bIns="91423" anchor="ctr" anchorCtr="0">
            <a:noAutofit/>
          </a:bodyPr>
          <a:lstStyle/>
          <a:p>
            <a:endParaRPr/>
          </a:p>
        </p:txBody>
      </p:sp>
      <p:sp>
        <p:nvSpPr>
          <p:cNvPr id="145" name="Shape 145"/>
          <p:cNvSpPr txBox="1"/>
          <p:nvPr/>
        </p:nvSpPr>
        <p:spPr>
          <a:xfrm>
            <a:off x="1034625" y="814350"/>
            <a:ext cx="7124400" cy="703800"/>
          </a:xfrm>
          <a:prstGeom prst="rect">
            <a:avLst/>
          </a:prstGeom>
          <a:noFill/>
          <a:ln>
            <a:noFill/>
          </a:ln>
        </p:spPr>
        <p:txBody>
          <a:bodyPr wrap="square" lIns="91423" tIns="91423" rIns="91423" bIns="91423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en" sz="3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Turn a </a:t>
            </a:r>
            <a:r>
              <a:rPr lang="en" sz="3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negative</a:t>
            </a:r>
            <a:r>
              <a:rPr lang="en" sz="3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 into a </a:t>
            </a:r>
            <a:r>
              <a:rPr lang="en" sz="3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positive</a:t>
            </a:r>
          </a:p>
        </p:txBody>
      </p:sp>
      <p:sp>
        <p:nvSpPr>
          <p:cNvPr id="146" name="Shape 146"/>
          <p:cNvSpPr/>
          <p:nvPr/>
        </p:nvSpPr>
        <p:spPr>
          <a:xfrm>
            <a:off x="0" y="4599225"/>
            <a:ext cx="9144000" cy="543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3" tIns="91423" rIns="91423" bIns="91423" anchor="ctr" anchorCtr="0">
            <a:noAutofit/>
          </a:bodyPr>
          <a:lstStyle/>
          <a:p>
            <a:endParaRPr/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076" y="4704582"/>
            <a:ext cx="1343324" cy="332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 descr="peak-limo-logo-v3-304-x-9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8838" y="4704576"/>
            <a:ext cx="678774" cy="3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0" y="0"/>
            <a:ext cx="4565700" cy="4593900"/>
          </a:xfrm>
          <a:prstGeom prst="rect">
            <a:avLst/>
          </a:prstGeom>
          <a:solidFill>
            <a:srgbClr val="EC6835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3" tIns="91423" rIns="91423" bIns="91423" anchor="ctr" anchorCtr="0">
            <a:noAutofit/>
          </a:bodyPr>
          <a:lstStyle/>
          <a:p>
            <a:endParaRPr/>
          </a:p>
        </p:txBody>
      </p:sp>
      <p:pic>
        <p:nvPicPr>
          <p:cNvPr id="154" name="Shape 154" descr="Zappo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976" y="459226"/>
            <a:ext cx="3867601" cy="350794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5045725" y="1258950"/>
            <a:ext cx="3321300" cy="2076000"/>
          </a:xfrm>
          <a:prstGeom prst="rect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3" tIns="91423" rIns="91423" bIns="91423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55000"/>
              <a:buNone/>
            </a:pPr>
            <a:r>
              <a:rPr lang="en" sz="2000">
                <a:solidFill>
                  <a:srgbClr val="43434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Companies like Zappos are nailing customer service by making interactions more </a:t>
            </a:r>
            <a:r>
              <a:rPr lang="en" sz="2000" b="1">
                <a:solidFill>
                  <a:srgbClr val="EC6835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friendly</a:t>
            </a:r>
            <a:r>
              <a:rPr lang="en" sz="2000">
                <a:solidFill>
                  <a:srgbClr val="43434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en" sz="2000" b="1">
                <a:solidFill>
                  <a:srgbClr val="EC6835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personal</a:t>
            </a:r>
            <a:r>
              <a:rPr lang="en" sz="2000">
                <a:solidFill>
                  <a:srgbClr val="43434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.</a:t>
            </a:r>
          </a:p>
        </p:txBody>
      </p:sp>
      <p:sp>
        <p:nvSpPr>
          <p:cNvPr id="156" name="Shape 156"/>
          <p:cNvSpPr/>
          <p:nvPr/>
        </p:nvSpPr>
        <p:spPr>
          <a:xfrm>
            <a:off x="0" y="4599225"/>
            <a:ext cx="9144000" cy="543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3" tIns="91423" rIns="91423" bIns="91423" anchor="ctr" anchorCtr="0">
            <a:noAutofit/>
          </a:bodyPr>
          <a:lstStyle/>
          <a:p>
            <a:endParaRPr/>
          </a:p>
        </p:txBody>
      </p:sp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076" y="4704582"/>
            <a:ext cx="1343324" cy="332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 descr="peak-limo-logo-v3-304-x-9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38838" y="4704576"/>
            <a:ext cx="678774" cy="3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-6850" y="0"/>
            <a:ext cx="9164700" cy="4657800"/>
          </a:xfrm>
          <a:prstGeom prst="rect">
            <a:avLst/>
          </a:prstGeom>
          <a:solidFill>
            <a:srgbClr val="EC6835"/>
          </a:solidFill>
          <a:ln>
            <a:noFill/>
          </a:ln>
        </p:spPr>
        <p:txBody>
          <a:bodyPr wrap="square" lIns="91423" tIns="91423" rIns="91423" bIns="91423" anchor="ctr" anchorCtr="0">
            <a:noAutofit/>
          </a:bodyPr>
          <a:lstStyle/>
          <a:p>
            <a:endParaRPr/>
          </a:p>
        </p:txBody>
      </p:sp>
      <p:sp>
        <p:nvSpPr>
          <p:cNvPr id="164" name="Shape 164"/>
          <p:cNvSpPr txBox="1"/>
          <p:nvPr/>
        </p:nvSpPr>
        <p:spPr>
          <a:xfrm>
            <a:off x="521750" y="828900"/>
            <a:ext cx="81075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3" tIns="91423" rIns="91423" bIns="91423" anchor="ctr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" sz="3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Monitor competitor accounts and listen to what their customers are saying.</a:t>
            </a:r>
          </a:p>
        </p:txBody>
      </p:sp>
      <p:sp>
        <p:nvSpPr>
          <p:cNvPr id="165" name="Shape 165"/>
          <p:cNvSpPr/>
          <p:nvPr/>
        </p:nvSpPr>
        <p:spPr>
          <a:xfrm>
            <a:off x="0" y="4599225"/>
            <a:ext cx="9144000" cy="543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3" tIns="91423" rIns="91423" bIns="91423" anchor="ctr" anchorCtr="0">
            <a:noAutofit/>
          </a:bodyPr>
          <a:lstStyle/>
          <a:p>
            <a:endParaRPr/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076" y="4704582"/>
            <a:ext cx="1343324" cy="332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 descr="peak-limo-logo-v3-304-x-9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8838" y="4704576"/>
            <a:ext cx="678774" cy="3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2195161" y="1456915"/>
            <a:ext cx="4831500" cy="1825500"/>
          </a:xfrm>
          <a:prstGeom prst="rect">
            <a:avLst/>
          </a:prstGeom>
        </p:spPr>
        <p:txBody>
          <a:bodyPr wrap="square" lIns="91423" tIns="91423" rIns="91423" bIns="91423" anchor="t" anchorCtr="0"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" sz="3000" b="1" dirty="0">
                <a:solidFill>
                  <a:srgbClr val="EC6835"/>
                </a:solidFill>
                <a:latin typeface="Lato"/>
                <a:ea typeface="Lato"/>
                <a:cs typeface="Lato"/>
                <a:sym typeface="Lato"/>
              </a:rPr>
              <a:t>Stay calm!</a:t>
            </a:r>
          </a:p>
          <a:p>
            <a:pPr algn="ctr">
              <a:lnSpc>
                <a:spcPct val="150000"/>
              </a:lnSpc>
              <a:buNone/>
            </a:pPr>
            <a:r>
              <a:rPr lang="en" sz="20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Turn the feeling of doom and obligation into a new-found opportunity.</a:t>
            </a:r>
            <a:br>
              <a:rPr lang="en" sz="20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</a:br>
            <a:endParaRPr lang="en" sz="2000" dirty="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1049650" y="310125"/>
            <a:ext cx="7044600" cy="647100"/>
          </a:xfrm>
          <a:prstGeom prst="rect">
            <a:avLst/>
          </a:prstGeom>
          <a:noFill/>
          <a:ln>
            <a:noFill/>
          </a:ln>
        </p:spPr>
        <p:txBody>
          <a:bodyPr wrap="square" lIns="91423" tIns="91423" rIns="91423" bIns="91423" anchor="t" anchorCtr="0">
            <a:noAutofit/>
          </a:bodyPr>
          <a:lstStyle/>
          <a:p>
            <a:pPr algn="ctr"/>
            <a:r>
              <a:rPr lang="en" sz="3400" b="1">
                <a:solidFill>
                  <a:srgbClr val="EC6835"/>
                </a:solidFill>
                <a:latin typeface="Lato"/>
                <a:ea typeface="Lato"/>
                <a:cs typeface="Lato"/>
                <a:sym typeface="Lato"/>
              </a:rPr>
              <a:t>HANDLING NEGATIVE REVIEWS</a:t>
            </a:r>
          </a:p>
        </p:txBody>
      </p:sp>
      <p:cxnSp>
        <p:nvCxnSpPr>
          <p:cNvPr id="174" name="Shape 174"/>
          <p:cNvCxnSpPr/>
          <p:nvPr/>
        </p:nvCxnSpPr>
        <p:spPr>
          <a:xfrm>
            <a:off x="1266325" y="1006688"/>
            <a:ext cx="6778200" cy="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75" name="Shape 175"/>
          <p:cNvSpPr/>
          <p:nvPr/>
        </p:nvSpPr>
        <p:spPr>
          <a:xfrm>
            <a:off x="0" y="4599225"/>
            <a:ext cx="9144000" cy="543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3" tIns="91423" rIns="91423" bIns="91423" anchor="ctr" anchorCtr="0">
            <a:noAutofit/>
          </a:bodyPr>
          <a:lstStyle/>
          <a:p>
            <a:endParaRPr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076" y="4704582"/>
            <a:ext cx="1343324" cy="332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 descr="peak-limo-logo-v3-304-x-9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8838" y="4704576"/>
            <a:ext cx="678774" cy="3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610650" y="310125"/>
            <a:ext cx="8065200" cy="647100"/>
          </a:xfrm>
          <a:prstGeom prst="rect">
            <a:avLst/>
          </a:prstGeom>
          <a:noFill/>
          <a:ln>
            <a:noFill/>
          </a:ln>
        </p:spPr>
        <p:txBody>
          <a:bodyPr wrap="square" lIns="91423" tIns="91423" rIns="91423" bIns="91423" anchor="t" anchorCtr="0">
            <a:noAutofit/>
          </a:bodyPr>
          <a:lstStyle/>
          <a:p>
            <a:pPr algn="ctr"/>
            <a:r>
              <a:rPr lang="en" sz="3400" b="1">
                <a:solidFill>
                  <a:srgbClr val="EC6835"/>
                </a:solidFill>
                <a:latin typeface="Lato"/>
                <a:ea typeface="Lato"/>
                <a:cs typeface="Lato"/>
                <a:sym typeface="Lato"/>
              </a:rPr>
              <a:t>HANDLING NEGATIVE REVIEWS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955476" y="1656513"/>
            <a:ext cx="6058168" cy="2292900"/>
          </a:xfrm>
          <a:prstGeom prst="rect">
            <a:avLst/>
          </a:prstGeom>
        </p:spPr>
        <p:txBody>
          <a:bodyPr wrap="square" lIns="91423" tIns="91423" rIns="91423" bIns="91423" anchor="t" anchorCtr="0">
            <a:noAutofit/>
          </a:bodyPr>
          <a:lstStyle/>
          <a:p>
            <a:pPr>
              <a:buNone/>
            </a:pP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1.	Don’t take a negative review personally</a:t>
            </a:r>
          </a:p>
          <a:p>
            <a:pPr>
              <a:buNone/>
            </a:pP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2.	</a:t>
            </a:r>
            <a:r>
              <a:rPr lang="en" sz="1400" b="1" dirty="0">
                <a:solidFill>
                  <a:srgbClr val="EC6835"/>
                </a:solidFill>
                <a:latin typeface="Lato"/>
                <a:ea typeface="Lato"/>
                <a:cs typeface="Lato"/>
                <a:sym typeface="Lato"/>
              </a:rPr>
              <a:t>Don’t get defensive.</a:t>
            </a:r>
            <a:r>
              <a:rPr lang="en" sz="1400" b="1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Even if you are right.</a:t>
            </a:r>
          </a:p>
          <a:p>
            <a:pPr>
              <a:buNone/>
            </a:pP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3.	Mind your reactions, </a:t>
            </a:r>
            <a:r>
              <a:rPr lang="en" sz="1400" b="1" dirty="0">
                <a:solidFill>
                  <a:srgbClr val="EC6835"/>
                </a:solidFill>
                <a:latin typeface="Lato"/>
                <a:ea typeface="Lato"/>
                <a:cs typeface="Lato"/>
                <a:sym typeface="Lato"/>
              </a:rPr>
              <a:t>tone</a:t>
            </a:r>
            <a:r>
              <a:rPr lang="en" sz="1400" b="1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and choice of words</a:t>
            </a:r>
          </a:p>
          <a:p>
            <a:pPr>
              <a:buNone/>
            </a:pP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4.	Move towards a </a:t>
            </a:r>
            <a:r>
              <a:rPr lang="en" sz="1400" b="1" dirty="0">
                <a:solidFill>
                  <a:srgbClr val="EC6835"/>
                </a:solidFill>
                <a:latin typeface="Lato"/>
                <a:ea typeface="Lato"/>
                <a:cs typeface="Lato"/>
                <a:sym typeface="Lato"/>
              </a:rPr>
              <a:t>resolution.</a:t>
            </a:r>
          </a:p>
          <a:p>
            <a:pPr>
              <a:buNone/>
            </a:pP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5.	Diffuse the situation. Start with</a:t>
            </a:r>
            <a:r>
              <a:rPr lang="en" sz="1400" b="1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400" b="1" dirty="0">
                <a:solidFill>
                  <a:srgbClr val="EC6835"/>
                </a:solidFill>
                <a:latin typeface="Lato"/>
                <a:ea typeface="Lato"/>
                <a:cs typeface="Lato"/>
                <a:sym typeface="Lato"/>
              </a:rPr>
              <a:t>“I </a:t>
            </a:r>
            <a:r>
              <a:rPr lang="en" sz="1400" b="1" dirty="0">
                <a:solidFill>
                  <a:srgbClr val="EC6835"/>
                </a:solidFill>
                <a:latin typeface="Lato"/>
                <a:ea typeface="Lato"/>
                <a:cs typeface="Lato"/>
                <a:sym typeface="Lato"/>
              </a:rPr>
              <a:t>understand</a:t>
            </a:r>
            <a:r>
              <a:rPr lang="en" sz="1400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.”</a:t>
            </a:r>
            <a:endParaRPr lang="en" sz="1400" dirty="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84" name="Shape 184"/>
          <p:cNvCxnSpPr/>
          <p:nvPr/>
        </p:nvCxnSpPr>
        <p:spPr>
          <a:xfrm>
            <a:off x="1266325" y="1006688"/>
            <a:ext cx="6778200" cy="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5" name="Shape 185"/>
          <p:cNvSpPr/>
          <p:nvPr/>
        </p:nvSpPr>
        <p:spPr>
          <a:xfrm>
            <a:off x="0" y="4599225"/>
            <a:ext cx="9144000" cy="543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3" tIns="91423" rIns="91423" bIns="91423" anchor="ctr" anchorCtr="0">
            <a:noAutofit/>
          </a:bodyPr>
          <a:lstStyle/>
          <a:p>
            <a:endParaRPr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076" y="4704582"/>
            <a:ext cx="1343324" cy="332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 descr="peak-limo-logo-v3-304-x-9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8838" y="4704576"/>
            <a:ext cx="678774" cy="3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/>
        </p:nvSpPr>
        <p:spPr>
          <a:xfrm>
            <a:off x="610650" y="310125"/>
            <a:ext cx="8065200" cy="647100"/>
          </a:xfrm>
          <a:prstGeom prst="rect">
            <a:avLst/>
          </a:prstGeom>
          <a:noFill/>
          <a:ln>
            <a:noFill/>
          </a:ln>
        </p:spPr>
        <p:txBody>
          <a:bodyPr wrap="square" lIns="91423" tIns="91423" rIns="91423" bIns="91423" anchor="t" anchorCtr="0">
            <a:noAutofit/>
          </a:bodyPr>
          <a:lstStyle/>
          <a:p>
            <a:pPr algn="ctr"/>
            <a:r>
              <a:rPr lang="en" sz="3400" b="1">
                <a:solidFill>
                  <a:srgbClr val="EC6835"/>
                </a:solidFill>
                <a:latin typeface="Lato"/>
                <a:ea typeface="Lato"/>
                <a:cs typeface="Lato"/>
                <a:sym typeface="Lato"/>
              </a:rPr>
              <a:t>HANDLING NEGATIVE REVIEWS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935550" y="1540425"/>
            <a:ext cx="7897165" cy="2475600"/>
          </a:xfrm>
          <a:prstGeom prst="rect">
            <a:avLst/>
          </a:prstGeom>
        </p:spPr>
        <p:txBody>
          <a:bodyPr wrap="square" lIns="91423" tIns="91423" rIns="91423" bIns="91423" anchor="t" anchorCtr="0">
            <a:noAutofit/>
          </a:bodyPr>
          <a:lstStyle/>
          <a:p>
            <a:pPr>
              <a:buClr>
                <a:schemeClr val="dk1"/>
              </a:buClr>
              <a:buSzPct val="78571"/>
              <a:buNone/>
            </a:pP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6.	Always remember your response will be </a:t>
            </a:r>
            <a:r>
              <a:rPr lang="en" sz="1400" b="1" dirty="0">
                <a:solidFill>
                  <a:srgbClr val="EC6835"/>
                </a:solidFill>
                <a:latin typeface="Lato"/>
                <a:ea typeface="Lato"/>
                <a:cs typeface="Lato"/>
                <a:sym typeface="Lato"/>
              </a:rPr>
              <a:t>judged by future clients</a:t>
            </a:r>
          </a:p>
          <a:p>
            <a:pPr>
              <a:buClr>
                <a:schemeClr val="dk1"/>
              </a:buClr>
              <a:buSzPct val="78571"/>
              <a:buNone/>
            </a:pP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7.	</a:t>
            </a:r>
            <a:r>
              <a:rPr lang="en" sz="1400" b="1" dirty="0">
                <a:solidFill>
                  <a:srgbClr val="EC6835"/>
                </a:solidFill>
                <a:latin typeface="Lato"/>
                <a:ea typeface="Lato"/>
                <a:cs typeface="Lato"/>
                <a:sym typeface="Lato"/>
              </a:rPr>
              <a:t>Always respond. </a:t>
            </a: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The worst thing you can do is</a:t>
            </a:r>
            <a:r>
              <a:rPr lang="en" sz="14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400" b="1" dirty="0">
                <a:solidFill>
                  <a:srgbClr val="EC6835"/>
                </a:solidFill>
                <a:latin typeface="Lato"/>
                <a:ea typeface="Lato"/>
                <a:cs typeface="Lato"/>
                <a:sym typeface="Lato"/>
              </a:rPr>
              <a:t>NOT</a:t>
            </a:r>
            <a:r>
              <a:rPr lang="en" sz="14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responding.</a:t>
            </a:r>
          </a:p>
          <a:p>
            <a:pPr>
              <a:buNone/>
            </a:pP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8.	Studies show that </a:t>
            </a:r>
            <a:r>
              <a:rPr lang="en" sz="1400" b="1" dirty="0">
                <a:solidFill>
                  <a:srgbClr val="EC6835"/>
                </a:solidFill>
                <a:latin typeface="Lato"/>
                <a:ea typeface="Lato"/>
                <a:cs typeface="Lato"/>
                <a:sym typeface="Lato"/>
              </a:rPr>
              <a:t>not responding can lead to a 15% churn rate</a:t>
            </a: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for existing customers.</a:t>
            </a:r>
          </a:p>
          <a:p>
            <a:pPr>
              <a:buNone/>
            </a:pP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9.	Fake complaints - “I’m sorry, I do not have a record of us doing business.</a:t>
            </a:r>
            <a:b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         </a:t>
            </a: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	</a:t>
            </a:r>
            <a:r>
              <a:rPr lang="en" sz="1400" b="1" dirty="0">
                <a:solidFill>
                  <a:srgbClr val="EC6835"/>
                </a:solidFill>
                <a:latin typeface="Lato"/>
                <a:ea typeface="Lato"/>
                <a:cs typeface="Lato"/>
                <a:sym typeface="Lato"/>
              </a:rPr>
              <a:t>Can </a:t>
            </a:r>
            <a:r>
              <a:rPr lang="en" sz="1400" b="1" dirty="0">
                <a:solidFill>
                  <a:srgbClr val="EC6835"/>
                </a:solidFill>
                <a:latin typeface="Lato"/>
                <a:ea typeface="Lato"/>
                <a:cs typeface="Lato"/>
                <a:sym typeface="Lato"/>
              </a:rPr>
              <a:t>you provide me with a confirmation number</a:t>
            </a: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  <a:p>
            <a:pPr>
              <a:buNone/>
            </a:pP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10.	Move the conversation offline.</a:t>
            </a:r>
          </a:p>
        </p:txBody>
      </p:sp>
      <p:cxnSp>
        <p:nvCxnSpPr>
          <p:cNvPr id="194" name="Shape 194"/>
          <p:cNvCxnSpPr/>
          <p:nvPr/>
        </p:nvCxnSpPr>
        <p:spPr>
          <a:xfrm>
            <a:off x="1266325" y="1006688"/>
            <a:ext cx="6778200" cy="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95" name="Shape 195"/>
          <p:cNvSpPr/>
          <p:nvPr/>
        </p:nvSpPr>
        <p:spPr>
          <a:xfrm>
            <a:off x="0" y="4599225"/>
            <a:ext cx="9144000" cy="543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3" tIns="91423" rIns="91423" bIns="91423" anchor="ctr" anchorCtr="0">
            <a:noAutofit/>
          </a:bodyPr>
          <a:lstStyle/>
          <a:p>
            <a:endParaRPr/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076" y="4704582"/>
            <a:ext cx="1343324" cy="332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 descr="peak-limo-logo-v3-304-x-9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8838" y="4704576"/>
            <a:ext cx="678774" cy="3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105500" y="280925"/>
            <a:ext cx="8866200" cy="647100"/>
          </a:xfrm>
          <a:prstGeom prst="rect">
            <a:avLst/>
          </a:prstGeom>
          <a:noFill/>
          <a:ln>
            <a:noFill/>
          </a:ln>
        </p:spPr>
        <p:txBody>
          <a:bodyPr wrap="square" lIns="91423" tIns="91423" rIns="91423" bIns="91423" anchor="t" anchorCtr="0">
            <a:noAutofit/>
          </a:bodyPr>
          <a:lstStyle/>
          <a:p>
            <a:pPr algn="ctr"/>
            <a:r>
              <a:rPr lang="en" sz="3000" b="1">
                <a:solidFill>
                  <a:srgbClr val="EC6835"/>
                </a:solidFill>
                <a:latin typeface="Lato"/>
                <a:ea typeface="Lato"/>
                <a:cs typeface="Lato"/>
                <a:sym typeface="Lato"/>
              </a:rPr>
              <a:t>DOTTING THE I’S AND CROSSING THE T’S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955475" y="1243863"/>
            <a:ext cx="7410312" cy="3118200"/>
          </a:xfrm>
          <a:prstGeom prst="rect">
            <a:avLst/>
          </a:prstGeom>
        </p:spPr>
        <p:txBody>
          <a:bodyPr wrap="square" lIns="91423" tIns="91423" rIns="91423" bIns="91423" anchor="t" anchorCtr="0">
            <a:noAutofit/>
          </a:bodyPr>
          <a:lstStyle/>
          <a:p>
            <a:pPr>
              <a:buNone/>
            </a:pP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1.	Social media is just that - </a:t>
            </a:r>
            <a:r>
              <a:rPr lang="en" sz="1400" b="1" dirty="0">
                <a:solidFill>
                  <a:srgbClr val="EC6835"/>
                </a:solidFill>
                <a:latin typeface="Lato"/>
                <a:ea typeface="Lato"/>
                <a:cs typeface="Lato"/>
                <a:sym typeface="Lato"/>
              </a:rPr>
              <a:t>SOCIAL.</a:t>
            </a:r>
          </a:p>
          <a:p>
            <a:pPr>
              <a:buNone/>
            </a:pP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2.	</a:t>
            </a:r>
            <a:r>
              <a:rPr lang="en" sz="1400" b="1" dirty="0">
                <a:solidFill>
                  <a:srgbClr val="EC6835"/>
                </a:solidFill>
                <a:latin typeface="Lato"/>
                <a:ea typeface="Lato"/>
                <a:cs typeface="Lato"/>
                <a:sym typeface="Lato"/>
              </a:rPr>
              <a:t>Stay positive. </a:t>
            </a: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Be helpful and move the conversation forward.</a:t>
            </a:r>
          </a:p>
          <a:p>
            <a:pPr>
              <a:buNone/>
            </a:pP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3.	Expect that a certain % of your audience is going to complain.</a:t>
            </a:r>
          </a:p>
          <a:p>
            <a:pPr>
              <a:buNone/>
            </a:pP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4.	Be genuine in each response</a:t>
            </a:r>
          </a:p>
          <a:p>
            <a:pPr>
              <a:buNone/>
            </a:pP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5.	Everything you do is a reflection of your brand</a:t>
            </a:r>
          </a:p>
          <a:p>
            <a:pPr>
              <a:buNone/>
            </a:pP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6.	Try to assign one person to reply to all of your accounts to sustain consistency.</a:t>
            </a:r>
          </a:p>
          <a:p>
            <a:pPr>
              <a:buNone/>
            </a:pP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7.	</a:t>
            </a:r>
            <a:r>
              <a:rPr lang="en" sz="1400" b="1" dirty="0">
                <a:solidFill>
                  <a:srgbClr val="EC6835"/>
                </a:solidFill>
                <a:latin typeface="Lato"/>
                <a:ea typeface="Lato"/>
                <a:cs typeface="Lato"/>
                <a:sym typeface="Lato"/>
              </a:rPr>
              <a:t>Always reply.</a:t>
            </a:r>
          </a:p>
        </p:txBody>
      </p:sp>
      <p:cxnSp>
        <p:nvCxnSpPr>
          <p:cNvPr id="204" name="Shape 204"/>
          <p:cNvCxnSpPr/>
          <p:nvPr/>
        </p:nvCxnSpPr>
        <p:spPr>
          <a:xfrm>
            <a:off x="1266325" y="1006688"/>
            <a:ext cx="6778200" cy="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05" name="Shape 205"/>
          <p:cNvSpPr/>
          <p:nvPr/>
        </p:nvSpPr>
        <p:spPr>
          <a:xfrm>
            <a:off x="0" y="4599225"/>
            <a:ext cx="9144000" cy="543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3" tIns="91423" rIns="91423" bIns="91423" anchor="ctr" anchorCtr="0">
            <a:noAutofit/>
          </a:bodyPr>
          <a:lstStyle/>
          <a:p>
            <a:endParaRPr/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076" y="4704582"/>
            <a:ext cx="1343324" cy="332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 descr="peak-limo-logo-v3-304-x-9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8838" y="4704576"/>
            <a:ext cx="678774" cy="3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2475" y="712826"/>
            <a:ext cx="3153728" cy="406299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4170123" y="938228"/>
            <a:ext cx="3641400" cy="1323900"/>
          </a:xfrm>
          <a:prstGeom prst="rect">
            <a:avLst/>
          </a:prstGeom>
          <a:noFill/>
          <a:ln>
            <a:noFill/>
          </a:ln>
        </p:spPr>
        <p:txBody>
          <a:bodyPr wrap="square" lIns="91423" tIns="91423" rIns="91423" bIns="91423" anchor="t" anchorCtr="0">
            <a:noAutofit/>
          </a:bodyPr>
          <a:lstStyle/>
          <a:p>
            <a:pPr algn="ctr"/>
            <a:r>
              <a:rPr lang="en" sz="11000" b="1">
                <a:solidFill>
                  <a:srgbClr val="EC6835"/>
                </a:solidFill>
                <a:latin typeface="Lato"/>
                <a:ea typeface="Lato"/>
                <a:cs typeface="Lato"/>
                <a:sym typeface="Lato"/>
              </a:rPr>
              <a:t>Q&amp;A</a:t>
            </a:r>
          </a:p>
        </p:txBody>
      </p:sp>
      <p:sp>
        <p:nvSpPr>
          <p:cNvPr id="214" name="Shape 214"/>
          <p:cNvSpPr/>
          <p:nvPr/>
        </p:nvSpPr>
        <p:spPr>
          <a:xfrm>
            <a:off x="0" y="4599225"/>
            <a:ext cx="9144000" cy="543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3" tIns="91423" rIns="91423" bIns="91423" anchor="ctr" anchorCtr="0">
            <a:noAutofit/>
          </a:bodyPr>
          <a:lstStyle/>
          <a:p>
            <a:endParaRPr/>
          </a:p>
        </p:txBody>
      </p:sp>
      <p:pic>
        <p:nvPicPr>
          <p:cNvPr id="215" name="Shape 2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076" y="4704582"/>
            <a:ext cx="1343324" cy="332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 descr="peak-limo-logo-v3-304-x-9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38838" y="4704576"/>
            <a:ext cx="678774" cy="3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4295"/>
            <a:ext cx="3300413" cy="1493044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143000" y="1899047"/>
            <a:ext cx="6851650" cy="844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266700"/>
          </a:effectLst>
        </p:spPr>
        <p:txBody>
          <a:bodyPr vert="horz" lIns="68579" tIns="34289" rIns="68579" bIns="34289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1" dirty="0">
                <a:solidFill>
                  <a:srgbClr val="002060"/>
                </a:solidFill>
              </a:rPr>
              <a:t>Thank you for joining us!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2818995"/>
            <a:ext cx="6851650" cy="1361912"/>
          </a:xfrm>
          <a:prstGeom prst="rect">
            <a:avLst/>
          </a:prstGeom>
        </p:spPr>
        <p:txBody>
          <a:bodyPr wrap="square" lIns="68579" tIns="34289" rIns="68579" bIns="34289">
            <a:spAutoFit/>
            <a:scene3d>
              <a:camera prst="orthographicFront"/>
              <a:lightRig rig="threePt" dir="t"/>
            </a:scene3d>
            <a:sp3d contourW="50800"/>
          </a:bodyPr>
          <a:lstStyle/>
          <a:p>
            <a:pPr algn="ctr" defTabSz="685783"/>
            <a:r>
              <a:rPr lang="en-US" sz="2100" b="1" kern="12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Calibri" panose="020F0502020204030204"/>
                <a:ea typeface="+mn-ea"/>
                <a:cs typeface="+mn-cs"/>
              </a:rPr>
              <a:t>Starting at 3:30 on the show floor:</a:t>
            </a:r>
          </a:p>
          <a:p>
            <a:pPr algn="ctr" defTabSz="685783"/>
            <a:r>
              <a:rPr lang="en-US" sz="2100" b="1" i="1" kern="12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Calibri" panose="020F0502020204030204"/>
                <a:ea typeface="+mn-ea"/>
                <a:cs typeface="+mn-cs"/>
              </a:rPr>
              <a:t>Champagne Reception and Appetizers followed by unveiling of the 2018 Expedition and Navigator </a:t>
            </a:r>
          </a:p>
          <a:p>
            <a:pPr algn="ctr" defTabSz="685783"/>
            <a:r>
              <a:rPr lang="en-US" sz="2100" b="1" i="1" kern="1200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Calibri" panose="020F0502020204030204"/>
                <a:ea typeface="+mn-ea"/>
                <a:cs typeface="+mn-cs"/>
              </a:rPr>
              <a:t>at Ford-Lincoln Booth #500. Stay for </a:t>
            </a:r>
            <a:r>
              <a:rPr lang="en-US" sz="2100" b="1" i="1" kern="120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Calibri" panose="020F0502020204030204"/>
                <a:ea typeface="+mn-ea"/>
                <a:cs typeface="+mn-cs"/>
              </a:rPr>
              <a:t>Happy Hour at 5:30!</a:t>
            </a:r>
            <a:endParaRPr lang="en-US" sz="2100" i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548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0" y="0"/>
            <a:ext cx="9234900" cy="3119100"/>
          </a:xfrm>
          <a:prstGeom prst="rect">
            <a:avLst/>
          </a:prstGeom>
          <a:solidFill>
            <a:srgbClr val="EC6835"/>
          </a:solidFill>
          <a:ln>
            <a:noFill/>
          </a:ln>
        </p:spPr>
        <p:txBody>
          <a:bodyPr wrap="square" lIns="91423" tIns="91423" rIns="91423" bIns="91423" anchor="ctr" anchorCtr="0">
            <a:noAutofit/>
          </a:bodyPr>
          <a:lstStyle/>
          <a:p>
            <a:endParaRPr/>
          </a:p>
        </p:txBody>
      </p:sp>
      <p:sp>
        <p:nvSpPr>
          <p:cNvPr id="55" name="Shape 55"/>
          <p:cNvSpPr/>
          <p:nvPr/>
        </p:nvSpPr>
        <p:spPr>
          <a:xfrm>
            <a:off x="-20625" y="4242700"/>
            <a:ext cx="9178800" cy="90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3" tIns="91423" rIns="91423" bIns="91423" anchor="ctr" anchorCtr="0">
            <a:noAutofit/>
          </a:bodyPr>
          <a:lstStyle/>
          <a:p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9651" y="3771597"/>
            <a:ext cx="3153507" cy="78073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368575" y="1391925"/>
            <a:ext cx="7285800" cy="1253100"/>
          </a:xfrm>
          <a:prstGeom prst="rect">
            <a:avLst/>
          </a:prstGeom>
          <a:noFill/>
          <a:ln>
            <a:noFill/>
          </a:ln>
        </p:spPr>
        <p:txBody>
          <a:bodyPr wrap="square" lIns="91423" tIns="91423" rIns="91423" bIns="91423" anchor="ctr" anchorCtr="0">
            <a:noAutofit/>
          </a:bodyPr>
          <a:lstStyle/>
          <a:p>
            <a:r>
              <a:rPr lang="en" sz="3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MANAGING ONLINE REVIEWS</a:t>
            </a:r>
            <a:r>
              <a:rPr lang="en" sz="3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" sz="3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3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&amp; POTENTIAL PR CHALLENGES</a:t>
            </a:r>
          </a:p>
        </p:txBody>
      </p:sp>
      <p:pic>
        <p:nvPicPr>
          <p:cNvPr id="58" name="Shape 58" descr="peak-limo-logo-v3-304-x-9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1027" y="3678497"/>
            <a:ext cx="1973349" cy="9669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x="402300" y="2536700"/>
            <a:ext cx="3489000" cy="402000"/>
          </a:xfrm>
          <a:prstGeom prst="rect">
            <a:avLst/>
          </a:prstGeom>
          <a:noFill/>
          <a:ln>
            <a:noFill/>
          </a:ln>
        </p:spPr>
        <p:txBody>
          <a:bodyPr wrap="square" lIns="91423" tIns="91423" rIns="91423" bIns="91423" anchor="ctr" anchorCtr="0">
            <a:noAutofit/>
          </a:bodyPr>
          <a:lstStyle/>
          <a:p>
            <a:r>
              <a:rPr lang="en" sz="12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presented by </a:t>
            </a:r>
            <a:r>
              <a:rPr lang="en" sz="12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Bill Faeth &amp; Faith Glasgow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1739725" y="319675"/>
            <a:ext cx="5664600" cy="647100"/>
          </a:xfrm>
          <a:prstGeom prst="rect">
            <a:avLst/>
          </a:prstGeom>
          <a:noFill/>
          <a:ln>
            <a:noFill/>
          </a:ln>
        </p:spPr>
        <p:txBody>
          <a:bodyPr wrap="square" lIns="91423" tIns="91423" rIns="91423" bIns="91423" anchor="t" anchorCtr="0">
            <a:noAutofit/>
          </a:bodyPr>
          <a:lstStyle/>
          <a:p>
            <a:pPr algn="ctr"/>
            <a:r>
              <a:rPr lang="en" sz="3400" b="1">
                <a:solidFill>
                  <a:srgbClr val="EC6835"/>
                </a:solidFill>
                <a:latin typeface="Lato"/>
                <a:ea typeface="Lato"/>
                <a:cs typeface="Lato"/>
                <a:sym typeface="Lato"/>
              </a:rPr>
              <a:t>RULES OF ENGAGEMENT</a:t>
            </a:r>
          </a:p>
        </p:txBody>
      </p:sp>
      <p:sp>
        <p:nvSpPr>
          <p:cNvPr id="65" name="Shape 65"/>
          <p:cNvSpPr/>
          <p:nvPr/>
        </p:nvSpPr>
        <p:spPr>
          <a:xfrm>
            <a:off x="0" y="4599225"/>
            <a:ext cx="9144000" cy="543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3" tIns="91423" rIns="91423" bIns="91423" anchor="ctr" anchorCtr="0">
            <a:noAutofit/>
          </a:bodyPr>
          <a:lstStyle/>
          <a:p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076" y="4704582"/>
            <a:ext cx="1343324" cy="3325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Shape 67"/>
          <p:cNvCxnSpPr/>
          <p:nvPr/>
        </p:nvCxnSpPr>
        <p:spPr>
          <a:xfrm>
            <a:off x="1266325" y="1006688"/>
            <a:ext cx="6778200" cy="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68" name="Shape 68" descr="bar-char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7125" y="1564263"/>
            <a:ext cx="2477400" cy="247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 descr="peak-limo-logo-v3-304-x-9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15038" y="4704576"/>
            <a:ext cx="678774" cy="33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252040" y="1251659"/>
            <a:ext cx="3743100" cy="2477400"/>
          </a:xfrm>
          <a:prstGeom prst="rect">
            <a:avLst/>
          </a:prstGeom>
        </p:spPr>
        <p:txBody>
          <a:bodyPr wrap="square" lIns="91423" tIns="91423" rIns="91423" bIns="91423" anchor="t" anchorCtr="0">
            <a:noAutofit/>
          </a:bodyPr>
          <a:lstStyle/>
          <a:p>
            <a:pPr marL="457189" indent="-317492">
              <a:lnSpc>
                <a:spcPct val="100000"/>
              </a:lnSpc>
              <a:buClr>
                <a:srgbClr val="EC6835"/>
              </a:buClr>
              <a:buFont typeface="Lato"/>
            </a:pPr>
            <a:r>
              <a:rPr lang="en" sz="1400" i="1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Always </a:t>
            </a:r>
            <a:r>
              <a:rPr lang="en" sz="1400" i="1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respond</a:t>
            </a:r>
          </a:p>
          <a:p>
            <a:pPr marL="457189" indent="-317492">
              <a:lnSpc>
                <a:spcPct val="100000"/>
              </a:lnSpc>
              <a:buClr>
                <a:srgbClr val="EC6835"/>
              </a:buClr>
              <a:buFont typeface="Lato"/>
            </a:pPr>
            <a:r>
              <a:rPr lang="en" sz="1400" i="1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Have </a:t>
            </a:r>
            <a:r>
              <a:rPr lang="en" sz="1400" i="1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 plan (pre-draft responses)</a:t>
            </a:r>
          </a:p>
          <a:p>
            <a:pPr marL="457189" indent="-317492">
              <a:lnSpc>
                <a:spcPct val="100000"/>
              </a:lnSpc>
              <a:buClr>
                <a:srgbClr val="EC6835"/>
              </a:buClr>
              <a:buFont typeface="Lato"/>
            </a:pPr>
            <a:r>
              <a:rPr lang="en" sz="1400" i="1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Be consistent</a:t>
            </a:r>
          </a:p>
          <a:p>
            <a:pPr marL="457189" indent="-317492">
              <a:lnSpc>
                <a:spcPct val="100000"/>
              </a:lnSpc>
              <a:buClr>
                <a:srgbClr val="EC6835"/>
              </a:buClr>
              <a:buFont typeface="Lato"/>
            </a:pPr>
            <a:r>
              <a:rPr lang="en" sz="1400" i="1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Track everything</a:t>
            </a:r>
          </a:p>
          <a:p>
            <a:pPr marL="457189" indent="-317492">
              <a:lnSpc>
                <a:spcPct val="100000"/>
              </a:lnSpc>
              <a:buClr>
                <a:srgbClr val="EC6835"/>
              </a:buClr>
              <a:buFont typeface="Lato"/>
            </a:pPr>
            <a:r>
              <a:rPr lang="en" sz="1400" i="1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Be personal and friendly</a:t>
            </a:r>
          </a:p>
          <a:p>
            <a:pPr marL="457189" indent="-317492">
              <a:lnSpc>
                <a:spcPct val="100000"/>
              </a:lnSpc>
              <a:buClr>
                <a:srgbClr val="EC6835"/>
              </a:buClr>
              <a:buFont typeface="Lato"/>
            </a:pPr>
            <a:r>
              <a:rPr lang="en" sz="1400" i="1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Empower your team to respond</a:t>
            </a:r>
          </a:p>
          <a:p>
            <a:pPr marL="457189" indent="-317492">
              <a:lnSpc>
                <a:spcPct val="100000"/>
              </a:lnSpc>
              <a:buClr>
                <a:srgbClr val="EC6835"/>
              </a:buClr>
              <a:buFont typeface="Lato"/>
            </a:pPr>
            <a:r>
              <a:rPr lang="en" sz="1400" i="1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Always be listening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940100" y="1818825"/>
            <a:ext cx="3440700" cy="2086800"/>
          </a:xfrm>
          <a:prstGeom prst="rect">
            <a:avLst/>
          </a:prstGeom>
        </p:spPr>
        <p:txBody>
          <a:bodyPr wrap="square" lIns="91423" tIns="91423" rIns="91423" bIns="91423" anchor="t" anchorCtr="0">
            <a:noAutofit/>
          </a:bodyPr>
          <a:lstStyle/>
          <a:p>
            <a:pPr marL="457189" indent="-317492">
              <a:lnSpc>
                <a:spcPct val="150000"/>
              </a:lnSpc>
              <a:buClr>
                <a:srgbClr val="EC6835"/>
              </a:buClr>
              <a:buFont typeface="Lato"/>
            </a:pPr>
            <a:r>
              <a:rPr lang="en" sz="1400" i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 lack of response is actually a response. It’s a response that says, “</a:t>
            </a:r>
            <a:r>
              <a:rPr lang="en" sz="1400" b="1" i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We don’t care about very much.</a:t>
            </a:r>
            <a:r>
              <a:rPr lang="en" sz="1400" i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”</a:t>
            </a:r>
          </a:p>
          <a:p>
            <a:pPr marL="457189" indent="-317492">
              <a:lnSpc>
                <a:spcPct val="150000"/>
              </a:lnSpc>
              <a:buClr>
                <a:srgbClr val="EC6835"/>
              </a:buClr>
              <a:buFont typeface="Lato"/>
            </a:pPr>
            <a:r>
              <a:rPr lang="en" sz="1400" i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Respond to every comment</a:t>
            </a:r>
          </a:p>
          <a:p>
            <a:pPr marL="457189" indent="-317492">
              <a:lnSpc>
                <a:spcPct val="150000"/>
              </a:lnSpc>
              <a:buClr>
                <a:srgbClr val="EC6835"/>
              </a:buClr>
              <a:buFont typeface="Lato"/>
            </a:pPr>
            <a:r>
              <a:rPr lang="en" sz="1400" i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Respond within an hour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1739725" y="319675"/>
            <a:ext cx="5664600" cy="647100"/>
          </a:xfrm>
          <a:prstGeom prst="rect">
            <a:avLst/>
          </a:prstGeom>
          <a:noFill/>
          <a:ln>
            <a:noFill/>
          </a:ln>
        </p:spPr>
        <p:txBody>
          <a:bodyPr wrap="square" lIns="91423" tIns="91423" rIns="91423" bIns="91423" anchor="t" anchorCtr="0">
            <a:noAutofit/>
          </a:bodyPr>
          <a:lstStyle/>
          <a:p>
            <a:pPr algn="ctr"/>
            <a:r>
              <a:rPr lang="en" sz="3400" b="1">
                <a:solidFill>
                  <a:srgbClr val="EC6835"/>
                </a:solidFill>
                <a:latin typeface="Raleway"/>
                <a:ea typeface="Raleway"/>
                <a:cs typeface="Raleway"/>
                <a:sym typeface="Raleway"/>
              </a:rPr>
              <a:t>ALWAYS RESPOND</a:t>
            </a:r>
          </a:p>
        </p:txBody>
      </p:sp>
      <p:cxnSp>
        <p:nvCxnSpPr>
          <p:cNvPr id="77" name="Shape 77"/>
          <p:cNvCxnSpPr/>
          <p:nvPr/>
        </p:nvCxnSpPr>
        <p:spPr>
          <a:xfrm>
            <a:off x="1266325" y="1006688"/>
            <a:ext cx="6778200" cy="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78" name="Shape 78" descr="slee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576" y="1633199"/>
            <a:ext cx="2339549" cy="233954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/>
          <p:nvPr/>
        </p:nvSpPr>
        <p:spPr>
          <a:xfrm>
            <a:off x="0" y="4599225"/>
            <a:ext cx="9144000" cy="543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3" tIns="91423" rIns="91423" bIns="91423" anchor="ctr" anchorCtr="0">
            <a:noAutofit/>
          </a:bodyPr>
          <a:lstStyle/>
          <a:p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076" y="4704582"/>
            <a:ext cx="1343324" cy="332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 descr="peak-limo-logo-v3-304-x-9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38838" y="4704576"/>
            <a:ext cx="678774" cy="3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-20625" y="0"/>
            <a:ext cx="9234900" cy="2332500"/>
          </a:xfrm>
          <a:prstGeom prst="rect">
            <a:avLst/>
          </a:prstGeom>
          <a:solidFill>
            <a:srgbClr val="EC6835"/>
          </a:solidFill>
          <a:ln>
            <a:noFill/>
          </a:ln>
        </p:spPr>
        <p:txBody>
          <a:bodyPr wrap="square" lIns="91423" tIns="91423" rIns="91423" bIns="91423" anchor="ctr" anchorCtr="0">
            <a:noAutofit/>
          </a:bodyPr>
          <a:lstStyle/>
          <a:p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x="282850" y="667350"/>
            <a:ext cx="8376300" cy="997800"/>
          </a:xfrm>
          <a:prstGeom prst="rect">
            <a:avLst/>
          </a:prstGeom>
          <a:noFill/>
          <a:ln>
            <a:noFill/>
          </a:ln>
        </p:spPr>
        <p:txBody>
          <a:bodyPr wrap="square" lIns="91423" tIns="91423" rIns="91423" bIns="91423" anchor="ctr" anchorCtr="0">
            <a:noAutofit/>
          </a:bodyPr>
          <a:lstStyle/>
          <a:p>
            <a:pPr algn="ctr"/>
            <a:r>
              <a:rPr lang="en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Have a</a:t>
            </a:r>
            <a:r>
              <a:rPr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plan in place.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1366575" y="2674125"/>
            <a:ext cx="6460500" cy="1191300"/>
          </a:xfrm>
          <a:prstGeom prst="rect">
            <a:avLst/>
          </a:prstGeom>
          <a:noFill/>
          <a:ln>
            <a:noFill/>
          </a:ln>
        </p:spPr>
        <p:txBody>
          <a:bodyPr wrap="square" lIns="91423" tIns="91423" rIns="91423" bIns="91423" anchor="t" anchorCtr="0">
            <a:noAutofit/>
          </a:bodyPr>
          <a:lstStyle/>
          <a:p>
            <a:pPr algn="ctr"/>
            <a:r>
              <a:rPr lang="en"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Empower your employees to respond by drafting responses and comments ahead of time.</a:t>
            </a:r>
          </a:p>
        </p:txBody>
      </p:sp>
      <p:sp>
        <p:nvSpPr>
          <p:cNvPr id="89" name="Shape 89"/>
          <p:cNvSpPr/>
          <p:nvPr/>
        </p:nvSpPr>
        <p:spPr>
          <a:xfrm>
            <a:off x="0" y="4599225"/>
            <a:ext cx="9144000" cy="543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3" tIns="91423" rIns="91423" bIns="91423" anchor="ctr" anchorCtr="0">
            <a:noAutofit/>
          </a:bodyPr>
          <a:lstStyle/>
          <a:p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076" y="4704582"/>
            <a:ext cx="1343324" cy="332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 descr="peak-limo-logo-v3-304-x-9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8838" y="4704576"/>
            <a:ext cx="678774" cy="3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-20625" y="-6875"/>
            <a:ext cx="9234900" cy="4634700"/>
          </a:xfrm>
          <a:prstGeom prst="rect">
            <a:avLst/>
          </a:prstGeom>
          <a:solidFill>
            <a:srgbClr val="EC6835"/>
          </a:solidFill>
          <a:ln>
            <a:noFill/>
          </a:ln>
        </p:spPr>
        <p:txBody>
          <a:bodyPr wrap="square" lIns="91423" tIns="91423" rIns="91423" bIns="91423" anchor="ctr" anchorCtr="0">
            <a:noAutofit/>
          </a:bodyPr>
          <a:lstStyle/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36525" y="1983150"/>
            <a:ext cx="8520600" cy="1177200"/>
          </a:xfrm>
          <a:prstGeom prst="rect">
            <a:avLst/>
          </a:prstGeom>
        </p:spPr>
        <p:txBody>
          <a:bodyPr wrap="square" lIns="91423" tIns="91423" rIns="91423" bIns="91423" anchor="t" anchorCtr="0">
            <a:noAutofit/>
          </a:bodyPr>
          <a:lstStyle/>
          <a:p>
            <a:pPr algn="ctr"/>
            <a:r>
              <a:rPr lang="en" sz="3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Be </a:t>
            </a:r>
            <a:r>
              <a:rPr lang="en" sz="3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consistent.</a:t>
            </a:r>
          </a:p>
        </p:txBody>
      </p:sp>
      <p:sp>
        <p:nvSpPr>
          <p:cNvPr id="98" name="Shape 98"/>
          <p:cNvSpPr/>
          <p:nvPr/>
        </p:nvSpPr>
        <p:spPr>
          <a:xfrm>
            <a:off x="0" y="4599225"/>
            <a:ext cx="9144000" cy="543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3" tIns="91423" rIns="91423" bIns="91423" anchor="ctr" anchorCtr="0">
            <a:noAutofit/>
          </a:bodyPr>
          <a:lstStyle/>
          <a:p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076" y="4704582"/>
            <a:ext cx="1343324" cy="332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 descr="peak-limo-logo-v3-304-x-9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8838" y="4704576"/>
            <a:ext cx="678774" cy="3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920250" y="1811850"/>
            <a:ext cx="7303500" cy="1519800"/>
          </a:xfrm>
          <a:prstGeom prst="rect">
            <a:avLst/>
          </a:prstGeom>
        </p:spPr>
        <p:txBody>
          <a:bodyPr wrap="square" lIns="91423" tIns="91423" rIns="91423" bIns="91423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3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It’s important for every customer representative to be on the same page when responding.</a:t>
            </a:r>
          </a:p>
        </p:txBody>
      </p:sp>
      <p:sp>
        <p:nvSpPr>
          <p:cNvPr id="106" name="Shape 106"/>
          <p:cNvSpPr/>
          <p:nvPr/>
        </p:nvSpPr>
        <p:spPr>
          <a:xfrm>
            <a:off x="0" y="4599225"/>
            <a:ext cx="9144000" cy="543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3" tIns="91423" rIns="91423" bIns="91423" anchor="ctr" anchorCtr="0">
            <a:noAutofit/>
          </a:bodyPr>
          <a:lstStyle/>
          <a:p>
            <a:endParaRPr/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076" y="4704582"/>
            <a:ext cx="1343324" cy="332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 descr="peak-limo-logo-v3-304-x-9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8838" y="4704576"/>
            <a:ext cx="678774" cy="3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-6850" y="0"/>
            <a:ext cx="9164700" cy="4657800"/>
          </a:xfrm>
          <a:prstGeom prst="rect">
            <a:avLst/>
          </a:prstGeom>
          <a:solidFill>
            <a:srgbClr val="EC6835"/>
          </a:solidFill>
          <a:ln>
            <a:noFill/>
          </a:ln>
        </p:spPr>
        <p:txBody>
          <a:bodyPr wrap="square" lIns="91423" tIns="91423" rIns="91423" bIns="91423" anchor="ctr" anchorCtr="0">
            <a:noAutofit/>
          </a:bodyPr>
          <a:lstStyle/>
          <a:p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1249950" y="828900"/>
            <a:ext cx="66441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3" tIns="91423" rIns="91423" bIns="91423" anchor="ctr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" sz="3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Tracking social activity can help you better serve your customers.</a:t>
            </a:r>
          </a:p>
        </p:txBody>
      </p:sp>
      <p:sp>
        <p:nvSpPr>
          <p:cNvPr id="115" name="Shape 115"/>
          <p:cNvSpPr/>
          <p:nvPr/>
        </p:nvSpPr>
        <p:spPr>
          <a:xfrm>
            <a:off x="0" y="4599225"/>
            <a:ext cx="9144000" cy="543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3" tIns="91423" rIns="91423" bIns="91423" anchor="ctr" anchorCtr="0">
            <a:noAutofit/>
          </a:bodyPr>
          <a:lstStyle/>
          <a:p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076" y="4704582"/>
            <a:ext cx="1343324" cy="332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 descr="peak-limo-logo-v3-304-x-9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8838" y="4704576"/>
            <a:ext cx="678774" cy="3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1049650" y="310125"/>
            <a:ext cx="7044600" cy="647100"/>
          </a:xfrm>
          <a:prstGeom prst="rect">
            <a:avLst/>
          </a:prstGeom>
          <a:noFill/>
          <a:ln>
            <a:noFill/>
          </a:ln>
        </p:spPr>
        <p:txBody>
          <a:bodyPr wrap="square" lIns="91423" tIns="91423" rIns="91423" bIns="91423" anchor="t" anchorCtr="0">
            <a:noAutofit/>
          </a:bodyPr>
          <a:lstStyle/>
          <a:p>
            <a:pPr algn="ctr"/>
            <a:r>
              <a:rPr lang="en" sz="3400" b="1">
                <a:solidFill>
                  <a:srgbClr val="EC6835"/>
                </a:solidFill>
                <a:latin typeface="Raleway"/>
                <a:ea typeface="Raleway"/>
                <a:cs typeface="Raleway"/>
                <a:sym typeface="Raleway"/>
              </a:rPr>
              <a:t>ACCOUNTS TO TRACK</a:t>
            </a:r>
          </a:p>
        </p:txBody>
      </p:sp>
      <p:cxnSp>
        <p:nvCxnSpPr>
          <p:cNvPr id="123" name="Shape 123"/>
          <p:cNvCxnSpPr/>
          <p:nvPr/>
        </p:nvCxnSpPr>
        <p:spPr>
          <a:xfrm>
            <a:off x="1266325" y="1006688"/>
            <a:ext cx="6778200" cy="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4" name="Shape 124"/>
          <p:cNvSpPr/>
          <p:nvPr/>
        </p:nvSpPr>
        <p:spPr>
          <a:xfrm>
            <a:off x="0" y="4599225"/>
            <a:ext cx="9144000" cy="543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3" tIns="91423" rIns="91423" bIns="91423" anchor="ctr" anchorCtr="0">
            <a:noAutofit/>
          </a:bodyPr>
          <a:lstStyle/>
          <a:p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076" y="4704582"/>
            <a:ext cx="1343324" cy="332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 descr="peak-limo-logo-v3-304-x-9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8838" y="4704576"/>
            <a:ext cx="678774" cy="33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2057733" y="1175903"/>
            <a:ext cx="2148900" cy="2086800"/>
          </a:xfrm>
          <a:prstGeom prst="rect">
            <a:avLst/>
          </a:prstGeom>
        </p:spPr>
        <p:txBody>
          <a:bodyPr wrap="square" lIns="91423" tIns="91423" rIns="91423" bIns="91423" anchor="t" anchorCtr="0">
            <a:noAutofit/>
          </a:bodyPr>
          <a:lstStyle/>
          <a:p>
            <a:pPr marL="457189" indent="-317492">
              <a:lnSpc>
                <a:spcPct val="150000"/>
              </a:lnSpc>
              <a:buClr>
                <a:srgbClr val="EC6835"/>
              </a:buClr>
              <a:buFont typeface="Lato"/>
            </a:pP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Yelp</a:t>
            </a:r>
          </a:p>
          <a:p>
            <a:pPr marL="457189" indent="-317492">
              <a:lnSpc>
                <a:spcPct val="150000"/>
              </a:lnSpc>
              <a:buClr>
                <a:srgbClr val="EC6835"/>
              </a:buClr>
              <a:buFont typeface="Lato"/>
            </a:pP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Google </a:t>
            </a:r>
          </a:p>
          <a:p>
            <a:pPr marL="457189" indent="-317492">
              <a:lnSpc>
                <a:spcPct val="150000"/>
              </a:lnSpc>
              <a:buClr>
                <a:srgbClr val="EC6835"/>
              </a:buClr>
              <a:buFont typeface="Lato"/>
            </a:pP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Faecbook</a:t>
            </a:r>
          </a:p>
          <a:p>
            <a:pPr marL="457189" indent="-317492">
              <a:lnSpc>
                <a:spcPct val="150000"/>
              </a:lnSpc>
              <a:buClr>
                <a:srgbClr val="EC6835"/>
              </a:buClr>
              <a:buFont typeface="Lato"/>
            </a:pP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Trip Advisor</a:t>
            </a:r>
          </a:p>
          <a:p>
            <a:pPr marL="457189" indent="-317492">
              <a:lnSpc>
                <a:spcPct val="150000"/>
              </a:lnSpc>
              <a:buClr>
                <a:srgbClr val="EC6835"/>
              </a:buClr>
              <a:buFont typeface="Lato"/>
            </a:pP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City Search</a:t>
            </a:r>
          </a:p>
          <a:p>
            <a:pPr marL="457189" indent="-317492">
              <a:lnSpc>
                <a:spcPct val="150000"/>
              </a:lnSpc>
              <a:buClr>
                <a:srgbClr val="EC6835"/>
              </a:buClr>
              <a:buFont typeface="Lato"/>
            </a:pP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Bing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411973" y="1175904"/>
            <a:ext cx="2148900" cy="2086800"/>
          </a:xfrm>
          <a:prstGeom prst="rect">
            <a:avLst/>
          </a:prstGeom>
        </p:spPr>
        <p:txBody>
          <a:bodyPr wrap="square" lIns="91423" tIns="91423" rIns="91423" bIns="91423" anchor="t" anchorCtr="0">
            <a:noAutofit/>
          </a:bodyPr>
          <a:lstStyle/>
          <a:p>
            <a:pPr marL="457189" indent="-317492">
              <a:lnSpc>
                <a:spcPct val="150000"/>
              </a:lnSpc>
              <a:buClr>
                <a:srgbClr val="EC6835"/>
              </a:buClr>
              <a:buFont typeface="Lato"/>
            </a:pP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Twitter</a:t>
            </a:r>
          </a:p>
          <a:p>
            <a:pPr marL="457189" indent="-317492">
              <a:lnSpc>
                <a:spcPct val="150000"/>
              </a:lnSpc>
              <a:buClr>
                <a:srgbClr val="EC6835"/>
              </a:buClr>
              <a:buFont typeface="Lato"/>
            </a:pP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LinkedIn</a:t>
            </a:r>
          </a:p>
          <a:p>
            <a:pPr marL="457189" indent="-317492">
              <a:lnSpc>
                <a:spcPct val="150000"/>
              </a:lnSpc>
              <a:buClr>
                <a:srgbClr val="EC6835"/>
              </a:buClr>
              <a:buFont typeface="Lato"/>
            </a:pP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Wedding Wire</a:t>
            </a:r>
          </a:p>
          <a:p>
            <a:pPr marL="457189" indent="-317492">
              <a:lnSpc>
                <a:spcPct val="150000"/>
              </a:lnSpc>
              <a:buClr>
                <a:srgbClr val="EC6835"/>
              </a:buClr>
              <a:buFont typeface="Lato"/>
            </a:pP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The Knot</a:t>
            </a:r>
          </a:p>
          <a:p>
            <a:pPr marL="457189" indent="-317492">
              <a:lnSpc>
                <a:spcPct val="150000"/>
              </a:lnSpc>
              <a:buClr>
                <a:srgbClr val="EC6835"/>
              </a:buClr>
              <a:buFont typeface="Lato"/>
            </a:pPr>
            <a:r>
              <a:rPr lang="en" sz="14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Local Review Sites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Microsoft Office PowerPoint</Application>
  <PresentationFormat>On-screen Show (16:9)</PresentationFormat>
  <Paragraphs>70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Lato</vt:lpstr>
      <vt:lpstr>Calibri Light</vt:lpstr>
      <vt:lpstr>Montserrat</vt:lpstr>
      <vt:lpstr>Roboto</vt:lpstr>
      <vt:lpstr>Calibri</vt:lpstr>
      <vt:lpstr>Raleway</vt:lpstr>
      <vt:lpstr>Simple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 consistent.</vt:lpstr>
      <vt:lpstr>It’s important for every customer representative to be on the same page when responding.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Rose</dc:creator>
  <cp:lastModifiedBy>Rob</cp:lastModifiedBy>
  <cp:revision>2</cp:revision>
  <dcterms:modified xsi:type="dcterms:W3CDTF">2017-10-19T20:44:06Z</dcterms:modified>
</cp:coreProperties>
</file>